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8" r:id="rId4"/>
  </p:sldMasterIdLst>
  <p:notesMasterIdLst>
    <p:notesMasterId r:id="rId13"/>
  </p:notesMasterIdLst>
  <p:sldIdLst>
    <p:sldId id="273" r:id="rId5"/>
    <p:sldId id="257" r:id="rId6"/>
    <p:sldId id="262" r:id="rId7"/>
    <p:sldId id="263" r:id="rId8"/>
    <p:sldId id="259" r:id="rId9"/>
    <p:sldId id="268" r:id="rId10"/>
    <p:sldId id="270" r:id="rId11"/>
    <p:sldId id="272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Montserrat ExtraBold" panose="00000900000000000000" pitchFamily="2" charset="0"/>
      <p:bold r:id="rId24"/>
      <p:boldItalic r:id="rId25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91151D"/>
    <a:srgbClr val="AF1A20"/>
    <a:srgbClr val="7B1016"/>
    <a:srgbClr val="530B0C"/>
    <a:srgbClr val="941651"/>
    <a:srgbClr val="2B0058"/>
    <a:srgbClr val="9437FF"/>
    <a:srgbClr val="FF85FF"/>
    <a:srgbClr val="3456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62F7DB-F6E9-48A4-BFE5-14209B093FBF}" v="4" dt="2021-11-08T23:13:03.6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15" autoAdjust="0"/>
    <p:restoredTop sz="96327"/>
  </p:normalViewPr>
  <p:slideViewPr>
    <p:cSldViewPr snapToGrid="0" snapToObjects="1">
      <p:cViewPr varScale="1">
        <p:scale>
          <a:sx n="111" d="100"/>
          <a:sy n="111" d="100"/>
        </p:scale>
        <p:origin x="132" y="1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hdphoto1.wdp>
</file>

<file path=ppt/media/image1.gif>
</file>

<file path=ppt/media/image10.gif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80D98-31E1-6947-9BAE-30BF05D4D6F1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4E16C-330C-D641-9505-767D4D379A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0932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2A9739-F2E6-422E-A4F4-9418CB73DD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1563B8-E384-4423-B980-006D6E6B7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8256C8-4951-49B8-A2A5-BFBFF561B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B33905-41EB-4387-90C6-A658C3139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3EF5B5-4A59-47BE-9A2D-8018AA82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4895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13003F-A830-451D-B784-DC03D1C4D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618AB8-83A3-416A-A751-30D5A18512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3F900AA-A0D0-46A2-9634-2AC0EB5C8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CDCF022-1D92-4675-8DBD-F942F0E86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F41332-1BB7-4364-AEE2-4AA80E6A1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150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3F4B820-34C0-4253-9EC4-C99386A5F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5B0C129-9923-4A42-96DE-9BCB32C6C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ABA5FF-451C-4C56-AB11-9DFC1D948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F7C3E7-2D92-454A-BFE7-99029B2A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2F1A33-AB08-4E49-802A-413378BC5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8042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2DDAE2-6712-4955-9785-9165F1034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89D277-3233-4F26-9F6B-DF67749A6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DD62A0-404A-4A1A-B034-8C5DE8E26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1A4779B-CFC5-49E5-80E5-B0AD44BE5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823F47-F073-4DAE-A238-4431D717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6490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F3018D-8C91-4294-9E0F-989603D66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A76AF4-D418-47BF-A718-543C06ACC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9880A3-6BE5-4502-852C-558D87E38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0853C6-B29B-4A66-BE97-CF410C700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F0F66C6-29AB-47CB-B735-255F958CE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962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C5C5B-A1C0-42F8-A94B-41B6A3D10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5BFE3E-F330-4333-9A98-3D324294D3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C61C806-21FF-4A93-9910-B98C0D775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E9A4900-9D9F-478E-9369-019BDD1E9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DB7C60-6848-4F0F-A359-76DBF3C72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087599-1673-49B5-837D-EB47606E0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719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EC340D-54E8-4F6B-891E-C9BEF2D47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296A1C-31FA-490C-A5DC-F84120900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3699DA7-94A3-4227-8077-9B2C12A9F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C5722AD-273B-414F-9E60-79CC7651ED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451A9A8-1B39-4370-947B-F55C8867BE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5B07718-CF39-48BB-9F4C-9EB0679CA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3B03B3E-95BA-4C55-B9F0-FEB86D7D8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AE96F75-61D7-42D8-A1D6-A7E75E5B7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1281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E2057-0948-4C68-AEA4-A9CCC134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AE66F3B-DAAC-4386-93BD-F6DE5B4F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2DBCB2-D2AE-41D9-8E69-2A93DCACF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7216EC4-5374-436E-BCBA-F8151FDB1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181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F1E5F53-9524-4732-8BCE-AB3700989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2C5729A-E9FE-494D-9DC6-01A1D4C45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C1ED564-95F0-4784-8A7C-207ABC721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5759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DC0D48-2C6B-4674-AC5F-F4CE3F6D1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60633B-AAF5-4EAE-B374-4A4EAB1BF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DE3D9AF-6153-456D-B84B-2D44EBC1E1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664560-A1E0-4B82-83BA-BE2A8A21A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A5AC724-36F5-4749-9693-815C66799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F06806-0F56-477B-9B64-42F609D5D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3650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0514D1-8106-4C53-B250-500175DF1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12EAD49-FA80-433D-A5BC-67449A7C4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FF77D4F-2ADF-40A0-AD1B-36855E9EA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6C24F51-C1F8-4BC9-AAE9-066E49876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2352165-A10D-4A94-9663-FBB18F057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7133D7-7D89-440D-8F12-D51E739F2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6397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99AC4A0-7F82-4BC6-A7FE-4FA3C6174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8CFA4B-AE3A-48FC-98F4-E828977B5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68F214-907D-4A08-8C02-D325EB705A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22D7B9-428F-9E40-881C-DC76804ADF10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C0B99C-9EEE-44D5-9916-CF31D50CC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470279-CA49-4620-921C-4B155DAB8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94FA3-AB43-7641-B5C0-FBE11996B5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8011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216727" y="808471"/>
            <a:ext cx="7758546" cy="1373620"/>
          </a:xfrm>
        </p:spPr>
        <p:txBody>
          <a:bodyPr>
            <a:normAutofit fontScale="90000"/>
          </a:bodyPr>
          <a:lstStyle/>
          <a:p>
            <a:r>
              <a:rPr lang="pt-BR" dirty="0"/>
              <a:t>EQUIPE </a:t>
            </a:r>
            <a:br>
              <a:rPr lang="pt-BR" dirty="0"/>
            </a:br>
            <a:r>
              <a:rPr lang="pt-BR" dirty="0"/>
              <a:t>WARRIORS.NET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2791547"/>
            <a:ext cx="9144000" cy="2362344"/>
          </a:xfrm>
        </p:spPr>
        <p:txBody>
          <a:bodyPr>
            <a:normAutofit/>
          </a:bodyPr>
          <a:lstStyle/>
          <a:p>
            <a:r>
              <a:rPr lang="pt-BR" dirty="0"/>
              <a:t>LUCAS MENCHON (GERENTE DE PROJETO)</a:t>
            </a:r>
          </a:p>
          <a:p>
            <a:r>
              <a:rPr lang="pt-BR" dirty="0"/>
              <a:t>ALLANA LIMA (DESENVOLVEDORA FULL STACK)</a:t>
            </a:r>
          </a:p>
          <a:p>
            <a:r>
              <a:rPr lang="pt-BR" dirty="0"/>
              <a:t>ROGER COSTA (ANALISTA DE BANCO DE DADOS)</a:t>
            </a:r>
          </a:p>
          <a:p>
            <a:r>
              <a:rPr lang="pt-BR" dirty="0"/>
              <a:t>HISLLAYLLA KEZIA (DESENVOLVEDORA FRONT-END)</a:t>
            </a:r>
          </a:p>
          <a:p>
            <a:r>
              <a:rPr lang="pt-BR" dirty="0"/>
              <a:t>JOÃO VITOR (DESENVOLVEDOR BACK-END)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3615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Imagem 185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9D8D5112-4027-4C0E-B7D7-89808304A8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56" b="14591"/>
          <a:stretch/>
        </p:blipFill>
        <p:spPr>
          <a:xfrm rot="5400000">
            <a:off x="-598832" y="1884052"/>
            <a:ext cx="4762500" cy="3564835"/>
          </a:xfrm>
          <a:prstGeom prst="rect">
            <a:avLst/>
          </a:prstGeom>
        </p:spPr>
      </p:pic>
      <p:sp>
        <p:nvSpPr>
          <p:cNvPr id="187" name="CaixaDeTexto 186">
            <a:extLst>
              <a:ext uri="{FF2B5EF4-FFF2-40B4-BE49-F238E27FC236}">
                <a16:creationId xmlns:a16="http://schemas.microsoft.com/office/drawing/2014/main" id="{EAF1E5CB-82B9-434E-9387-C43F0642070F}"/>
              </a:ext>
            </a:extLst>
          </p:cNvPr>
          <p:cNvSpPr txBox="1"/>
          <p:nvPr/>
        </p:nvSpPr>
        <p:spPr>
          <a:xfrm>
            <a:off x="3727174" y="398430"/>
            <a:ext cx="47376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PROBLEMÁTICA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195" name="Gráfico 194" descr="Abrir pasta com preenchimento sólido">
            <a:extLst>
              <a:ext uri="{FF2B5EF4-FFF2-40B4-BE49-F238E27FC236}">
                <a16:creationId xmlns:a16="http://schemas.microsoft.com/office/drawing/2014/main" id="{2EA37D03-B225-43EF-B70F-BC5BFBF4D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9600" y="1824376"/>
            <a:ext cx="914400" cy="914400"/>
          </a:xfrm>
          <a:prstGeom prst="rect">
            <a:avLst/>
          </a:prstGeom>
        </p:spPr>
      </p:pic>
      <p:sp>
        <p:nvSpPr>
          <p:cNvPr id="197" name="CaixaDeTexto 196">
            <a:extLst>
              <a:ext uri="{FF2B5EF4-FFF2-40B4-BE49-F238E27FC236}">
                <a16:creationId xmlns:a16="http://schemas.microsoft.com/office/drawing/2014/main" id="{C7F48468-9571-4E17-B4B7-4597290AE58A}"/>
              </a:ext>
            </a:extLst>
          </p:cNvPr>
          <p:cNvSpPr txBox="1"/>
          <p:nvPr/>
        </p:nvSpPr>
        <p:spPr>
          <a:xfrm>
            <a:off x="5334000" y="2021670"/>
            <a:ext cx="685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Falhas nos processos de empréstimo, reserva, renovação e devolução;</a:t>
            </a:r>
          </a:p>
        </p:txBody>
      </p:sp>
      <p:pic>
        <p:nvPicPr>
          <p:cNvPr id="198" name="Gráfico 197" descr="Abrir pasta com preenchimento sólido">
            <a:extLst>
              <a:ext uri="{FF2B5EF4-FFF2-40B4-BE49-F238E27FC236}">
                <a16:creationId xmlns:a16="http://schemas.microsoft.com/office/drawing/2014/main" id="{C8A9F26A-6873-4068-9333-F01236070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34000" y="2912150"/>
            <a:ext cx="914400" cy="914400"/>
          </a:xfrm>
          <a:prstGeom prst="rect">
            <a:avLst/>
          </a:prstGeom>
        </p:spPr>
      </p:pic>
      <p:sp>
        <p:nvSpPr>
          <p:cNvPr id="199" name="CaixaDeTexto 198">
            <a:extLst>
              <a:ext uri="{FF2B5EF4-FFF2-40B4-BE49-F238E27FC236}">
                <a16:creationId xmlns:a16="http://schemas.microsoft.com/office/drawing/2014/main" id="{DE51735B-1F02-4C9A-B360-BFE3BF17AF82}"/>
              </a:ext>
            </a:extLst>
          </p:cNvPr>
          <p:cNvSpPr txBox="1"/>
          <p:nvPr/>
        </p:nvSpPr>
        <p:spPr>
          <a:xfrm>
            <a:off x="6321287" y="3091788"/>
            <a:ext cx="58839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Deficiência no </a:t>
            </a:r>
            <a:r>
              <a:rPr lang="pt-B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controle de informações sobre os livros que estão disponíveis (estoque);</a:t>
            </a:r>
          </a:p>
        </p:txBody>
      </p:sp>
      <p:pic>
        <p:nvPicPr>
          <p:cNvPr id="200" name="Gráfico 199" descr="Abrir pasta com preenchimento sólido">
            <a:extLst>
              <a:ext uri="{FF2B5EF4-FFF2-40B4-BE49-F238E27FC236}">
                <a16:creationId xmlns:a16="http://schemas.microsoft.com/office/drawing/2014/main" id="{2DE6236E-F18D-4D4C-AB4C-169A1FC69B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48400" y="4128469"/>
            <a:ext cx="914400" cy="914400"/>
          </a:xfrm>
          <a:prstGeom prst="rect">
            <a:avLst/>
          </a:prstGeom>
        </p:spPr>
      </p:pic>
      <p:sp>
        <p:nvSpPr>
          <p:cNvPr id="201" name="CaixaDeTexto 200">
            <a:extLst>
              <a:ext uri="{FF2B5EF4-FFF2-40B4-BE49-F238E27FC236}">
                <a16:creationId xmlns:a16="http://schemas.microsoft.com/office/drawing/2014/main" id="{62131223-73CF-4A1E-9ACC-B3CCF1D37828}"/>
              </a:ext>
            </a:extLst>
          </p:cNvPr>
          <p:cNvSpPr txBox="1"/>
          <p:nvPr/>
        </p:nvSpPr>
        <p:spPr>
          <a:xfrm>
            <a:off x="7222435" y="4446395"/>
            <a:ext cx="5181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Modo arcaico de gestão;</a:t>
            </a:r>
            <a:endParaRPr lang="pt-BR" sz="1800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02" name="Gráfico 201" descr="Abrir pasta com preenchimento sólido">
            <a:extLst>
              <a:ext uri="{FF2B5EF4-FFF2-40B4-BE49-F238E27FC236}">
                <a16:creationId xmlns:a16="http://schemas.microsoft.com/office/drawing/2014/main" id="{1E1F31A8-DCE9-434A-BF95-528CA2D287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62800" y="5267354"/>
            <a:ext cx="914400" cy="914400"/>
          </a:xfrm>
          <a:prstGeom prst="rect">
            <a:avLst/>
          </a:prstGeom>
        </p:spPr>
      </p:pic>
      <p:sp>
        <p:nvSpPr>
          <p:cNvPr id="203" name="CaixaDeTexto 202">
            <a:extLst>
              <a:ext uri="{FF2B5EF4-FFF2-40B4-BE49-F238E27FC236}">
                <a16:creationId xmlns:a16="http://schemas.microsoft.com/office/drawing/2014/main" id="{76419ECD-DDEF-4D95-9CCD-D321D45FEE7E}"/>
              </a:ext>
            </a:extLst>
          </p:cNvPr>
          <p:cNvSpPr txBox="1"/>
          <p:nvPr/>
        </p:nvSpPr>
        <p:spPr>
          <a:xfrm>
            <a:off x="8090452" y="5401389"/>
            <a:ext cx="4114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Falta de estímulo para com os consumidores;</a:t>
            </a:r>
            <a:endParaRPr lang="pt-BR" sz="1800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147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ixaDeTexto 41">
            <a:extLst>
              <a:ext uri="{FF2B5EF4-FFF2-40B4-BE49-F238E27FC236}">
                <a16:creationId xmlns:a16="http://schemas.microsoft.com/office/drawing/2014/main" id="{22F9843A-D8E2-40CB-9CAA-147509064086}"/>
              </a:ext>
            </a:extLst>
          </p:cNvPr>
          <p:cNvSpPr txBox="1"/>
          <p:nvPr/>
        </p:nvSpPr>
        <p:spPr>
          <a:xfrm>
            <a:off x="4506010" y="404816"/>
            <a:ext cx="31799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SOLUÇÃO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32C78D86-B1AE-4B79-9E52-F9B793CD8B15}"/>
              </a:ext>
            </a:extLst>
          </p:cNvPr>
          <p:cNvGrpSpPr/>
          <p:nvPr/>
        </p:nvGrpSpPr>
        <p:grpSpPr>
          <a:xfrm>
            <a:off x="129663" y="1615404"/>
            <a:ext cx="7556326" cy="4571447"/>
            <a:chOff x="2740949" y="869674"/>
            <a:chExt cx="9483478" cy="5703867"/>
          </a:xfrm>
        </p:grpSpPr>
        <p:sp>
          <p:nvSpPr>
            <p:cNvPr id="48" name="Oval 20">
              <a:extLst>
                <a:ext uri="{FF2B5EF4-FFF2-40B4-BE49-F238E27FC236}">
                  <a16:creationId xmlns:a16="http://schemas.microsoft.com/office/drawing/2014/main" id="{81179713-47E7-4A52-A858-9FE013A0A8D8}"/>
                </a:ext>
              </a:extLst>
            </p:cNvPr>
            <p:cNvSpPr/>
            <p:nvPr/>
          </p:nvSpPr>
          <p:spPr>
            <a:xfrm>
              <a:off x="2740949" y="869674"/>
              <a:ext cx="5742801" cy="5703867"/>
            </a:xfrm>
            <a:prstGeom prst="ellipse">
              <a:avLst/>
            </a:prstGeom>
            <a:solidFill>
              <a:srgbClr val="530B0C"/>
            </a:solidFill>
            <a:ln>
              <a:noFill/>
            </a:ln>
            <a:effectLst>
              <a:outerShdw blurRad="63500" sx="105000" sy="105000" algn="ctr" rotWithShape="0">
                <a:prstClr val="black">
                  <a:alpha val="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9" name="Retângulo Arredondado 21">
              <a:extLst>
                <a:ext uri="{FF2B5EF4-FFF2-40B4-BE49-F238E27FC236}">
                  <a16:creationId xmlns:a16="http://schemas.microsoft.com/office/drawing/2014/main" id="{6A424272-8601-4A69-827D-02E36BD75A7E}"/>
                </a:ext>
              </a:extLst>
            </p:cNvPr>
            <p:cNvSpPr/>
            <p:nvPr/>
          </p:nvSpPr>
          <p:spPr>
            <a:xfrm>
              <a:off x="6205108" y="4783170"/>
              <a:ext cx="6019319" cy="656131"/>
            </a:xfrm>
            <a:prstGeom prst="roundRect">
              <a:avLst>
                <a:gd name="adj" fmla="val 50000"/>
              </a:avLst>
            </a:prstGeom>
            <a:solidFill>
              <a:srgbClr val="530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pt-BR" sz="2000" b="1" dirty="0">
                  <a:ln w="0"/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ontserrat ExtraBold" pitchFamily="2" charset="77"/>
                  <a:ea typeface="ROBOTO LIGHT" panose="02000000000000000000" pitchFamily="2" charset="0"/>
                  <a:cs typeface="ROBOTO LIGHT" panose="02000000000000000000" pitchFamily="2" charset="0"/>
                </a:rPr>
                <a:t>Incentivar o público alvo</a:t>
              </a:r>
            </a:p>
          </p:txBody>
        </p:sp>
        <p:sp>
          <p:nvSpPr>
            <p:cNvPr id="50" name="Oval 22">
              <a:extLst>
                <a:ext uri="{FF2B5EF4-FFF2-40B4-BE49-F238E27FC236}">
                  <a16:creationId xmlns:a16="http://schemas.microsoft.com/office/drawing/2014/main" id="{AD6F0ABC-C5DA-4935-800E-C8D751EC3277}"/>
                </a:ext>
              </a:extLst>
            </p:cNvPr>
            <p:cNvSpPr/>
            <p:nvPr/>
          </p:nvSpPr>
          <p:spPr>
            <a:xfrm>
              <a:off x="3151686" y="1259370"/>
              <a:ext cx="4921327" cy="4924473"/>
            </a:xfrm>
            <a:prstGeom prst="ellipse">
              <a:avLst/>
            </a:prstGeom>
            <a:solidFill>
              <a:srgbClr val="7B1016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1" name="Retângulo Arredondado 23">
              <a:extLst>
                <a:ext uri="{FF2B5EF4-FFF2-40B4-BE49-F238E27FC236}">
                  <a16:creationId xmlns:a16="http://schemas.microsoft.com/office/drawing/2014/main" id="{1F32AF20-A26E-4EAC-84DC-B0E330522736}"/>
                </a:ext>
              </a:extLst>
            </p:cNvPr>
            <p:cNvSpPr/>
            <p:nvPr/>
          </p:nvSpPr>
          <p:spPr>
            <a:xfrm>
              <a:off x="6457193" y="3923396"/>
              <a:ext cx="5767234" cy="656131"/>
            </a:xfrm>
            <a:prstGeom prst="roundRect">
              <a:avLst>
                <a:gd name="adj" fmla="val 50000"/>
              </a:avLst>
            </a:prstGeom>
            <a:solidFill>
              <a:srgbClr val="7B10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pt-BR" sz="2000" b="1" dirty="0">
                  <a:ln w="0"/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ontserrat ExtraBold" pitchFamily="2" charset="77"/>
                  <a:ea typeface="ROBOTO LIGHT" panose="02000000000000000000" pitchFamily="2" charset="0"/>
                  <a:cs typeface="ROBOTO LIGHT" panose="02000000000000000000" pitchFamily="2" charset="0"/>
                </a:rPr>
                <a:t>Menor tempo, </a:t>
              </a:r>
            </a:p>
            <a:p>
              <a:pPr algn="r"/>
              <a:r>
                <a:rPr lang="pt-BR" sz="2000" b="1" dirty="0">
                  <a:ln w="0"/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ontserrat ExtraBold" pitchFamily="2" charset="77"/>
                  <a:ea typeface="ROBOTO LIGHT" panose="02000000000000000000" pitchFamily="2" charset="0"/>
                  <a:cs typeface="ROBOTO LIGHT" panose="02000000000000000000" pitchFamily="2" charset="0"/>
                </a:rPr>
                <a:t>mais praticidade</a:t>
              </a:r>
            </a:p>
          </p:txBody>
        </p:sp>
        <p:sp>
          <p:nvSpPr>
            <p:cNvPr id="52" name="Oval 24">
              <a:extLst>
                <a:ext uri="{FF2B5EF4-FFF2-40B4-BE49-F238E27FC236}">
                  <a16:creationId xmlns:a16="http://schemas.microsoft.com/office/drawing/2014/main" id="{76C327BC-5D7D-4374-BCBD-50810B2E78D1}"/>
                </a:ext>
              </a:extLst>
            </p:cNvPr>
            <p:cNvSpPr/>
            <p:nvPr/>
          </p:nvSpPr>
          <p:spPr>
            <a:xfrm>
              <a:off x="3519642" y="1666656"/>
              <a:ext cx="4185413" cy="4109904"/>
            </a:xfrm>
            <a:prstGeom prst="ellipse">
              <a:avLst/>
            </a:prstGeom>
            <a:solidFill>
              <a:srgbClr val="91151D"/>
            </a:solidFill>
            <a:ln>
              <a:noFill/>
            </a:ln>
            <a:effectLst>
              <a:outerShdw blurRad="279400" sx="105000" sy="105000" algn="ctr" rotWithShape="0">
                <a:prstClr val="black">
                  <a:alpha val="1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3" name="Retângulo Arredondado 25">
              <a:extLst>
                <a:ext uri="{FF2B5EF4-FFF2-40B4-BE49-F238E27FC236}">
                  <a16:creationId xmlns:a16="http://schemas.microsoft.com/office/drawing/2014/main" id="{8CC376CA-0608-4BC8-A421-7029B86BB00D}"/>
                </a:ext>
              </a:extLst>
            </p:cNvPr>
            <p:cNvSpPr/>
            <p:nvPr/>
          </p:nvSpPr>
          <p:spPr>
            <a:xfrm>
              <a:off x="6457197" y="3053816"/>
              <a:ext cx="5767230" cy="656131"/>
            </a:xfrm>
            <a:prstGeom prst="roundRect">
              <a:avLst>
                <a:gd name="adj" fmla="val 50000"/>
              </a:avLst>
            </a:prstGeom>
            <a:solidFill>
              <a:srgbClr val="9115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pt-BR" sz="2000" b="1" dirty="0">
                  <a:ln w="0"/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ontserrat ExtraBold" pitchFamily="2" charset="77"/>
                  <a:ea typeface="ROBOTO LIGHT" panose="02000000000000000000" pitchFamily="2" charset="0"/>
                  <a:cs typeface="ROBOTO LIGHT" panose="02000000000000000000" pitchFamily="2" charset="0"/>
                </a:rPr>
                <a:t>Cadastro e consulta</a:t>
              </a:r>
            </a:p>
          </p:txBody>
        </p:sp>
        <p:sp>
          <p:nvSpPr>
            <p:cNvPr id="54" name="Oval 26">
              <a:extLst>
                <a:ext uri="{FF2B5EF4-FFF2-40B4-BE49-F238E27FC236}">
                  <a16:creationId xmlns:a16="http://schemas.microsoft.com/office/drawing/2014/main" id="{C120A234-7517-468E-B2F8-1B5481F7E132}"/>
                </a:ext>
              </a:extLst>
            </p:cNvPr>
            <p:cNvSpPr/>
            <p:nvPr/>
          </p:nvSpPr>
          <p:spPr>
            <a:xfrm>
              <a:off x="4017510" y="2155541"/>
              <a:ext cx="3189678" cy="3132132"/>
            </a:xfrm>
            <a:prstGeom prst="ellipse">
              <a:avLst/>
            </a:prstGeom>
            <a:solidFill>
              <a:srgbClr val="AF1A20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5" name="Retângulo Arredondado 27">
              <a:extLst>
                <a:ext uri="{FF2B5EF4-FFF2-40B4-BE49-F238E27FC236}">
                  <a16:creationId xmlns:a16="http://schemas.microsoft.com/office/drawing/2014/main" id="{2E0EFD3F-7076-4212-A304-DED38E0F6915}"/>
                </a:ext>
              </a:extLst>
            </p:cNvPr>
            <p:cNvSpPr/>
            <p:nvPr/>
          </p:nvSpPr>
          <p:spPr>
            <a:xfrm>
              <a:off x="5046423" y="2239324"/>
              <a:ext cx="7178002" cy="656131"/>
            </a:xfrm>
            <a:prstGeom prst="roundRect">
              <a:avLst>
                <a:gd name="adj" fmla="val 50000"/>
              </a:avLst>
            </a:prstGeom>
            <a:solidFill>
              <a:srgbClr val="AF1A2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pt-BR" sz="2000" b="1" dirty="0">
                  <a:ln w="0"/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ontserrat ExtraBold" pitchFamily="2" charset="77"/>
                  <a:ea typeface="ROBOTO LIGHT" panose="02000000000000000000" pitchFamily="2" charset="0"/>
                  <a:cs typeface="ROBOTO LIGHT" panose="02000000000000000000" pitchFamily="2" charset="0"/>
                </a:rPr>
                <a:t>Gestão e administração</a:t>
              </a:r>
            </a:p>
          </p:txBody>
        </p:sp>
      </p:grpSp>
      <p:pic>
        <p:nvPicPr>
          <p:cNvPr id="21" name="Gráfico 20" descr="Aperto de mão com preenchimento sólido">
            <a:extLst>
              <a:ext uri="{FF2B5EF4-FFF2-40B4-BE49-F238E27FC236}">
                <a16:creationId xmlns:a16="http://schemas.microsoft.com/office/drawing/2014/main" id="{3FDC5238-C744-49FF-B188-FAB098468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0297" y="2645590"/>
            <a:ext cx="2834527" cy="2834527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8092047" y="3365916"/>
            <a:ext cx="29925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  <a:ea typeface="Times New Roman" panose="02020603050405020304" pitchFamily="18" charset="0"/>
              </a:rPr>
              <a:t>Implementar um sistema de cadastro, movimentação e consulta.</a:t>
            </a:r>
            <a:endParaRPr lang="pt-BR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541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BE4E834D-8662-4E47-94B4-C8446B20A0B6}"/>
              </a:ext>
            </a:extLst>
          </p:cNvPr>
          <p:cNvSpPr txBox="1"/>
          <p:nvPr/>
        </p:nvSpPr>
        <p:spPr>
          <a:xfrm>
            <a:off x="2440201" y="358189"/>
            <a:ext cx="7311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VIABILIDADE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52E8B2FA-691C-4C0B-A4EC-25BCA30BFE8D}"/>
              </a:ext>
            </a:extLst>
          </p:cNvPr>
          <p:cNvCxnSpPr/>
          <p:nvPr/>
        </p:nvCxnSpPr>
        <p:spPr>
          <a:xfrm>
            <a:off x="633845" y="3486315"/>
            <a:ext cx="12192000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70F9EF52-1D91-41CA-854E-1ED80FDDACAF}"/>
              </a:ext>
            </a:extLst>
          </p:cNvPr>
          <p:cNvGrpSpPr/>
          <p:nvPr/>
        </p:nvGrpSpPr>
        <p:grpSpPr>
          <a:xfrm>
            <a:off x="936938" y="2778555"/>
            <a:ext cx="1503263" cy="1503263"/>
            <a:chOff x="4278115" y="2065637"/>
            <a:chExt cx="1503263" cy="1503263"/>
          </a:xfrm>
        </p:grpSpPr>
        <p:pic>
          <p:nvPicPr>
            <p:cNvPr id="18" name="Gráfico 17" descr="Uma forma orgânica">
              <a:extLst>
                <a:ext uri="{FF2B5EF4-FFF2-40B4-BE49-F238E27FC236}">
                  <a16:creationId xmlns:a16="http://schemas.microsoft.com/office/drawing/2014/main" id="{46E63952-B2FE-45C6-B1AD-43FDBFC75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278115" y="2065637"/>
              <a:ext cx="1503263" cy="1503263"/>
            </a:xfrm>
            <a:prstGeom prst="rect">
              <a:avLst/>
            </a:prstGeom>
          </p:spPr>
        </p:pic>
        <p:pic>
          <p:nvPicPr>
            <p:cNvPr id="19" name="Gráfico 18">
              <a:extLst>
                <a:ext uri="{FF2B5EF4-FFF2-40B4-BE49-F238E27FC236}">
                  <a16:creationId xmlns:a16="http://schemas.microsoft.com/office/drawing/2014/main" id="{48F3DB32-11E4-4F31-B981-BCF8E903F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06580" y="2494102"/>
              <a:ext cx="646331" cy="646331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0C9C3751-A7F3-45AA-91B4-97F0259A4297}"/>
              </a:ext>
            </a:extLst>
          </p:cNvPr>
          <p:cNvGrpSpPr/>
          <p:nvPr/>
        </p:nvGrpSpPr>
        <p:grpSpPr>
          <a:xfrm>
            <a:off x="3306170" y="2784259"/>
            <a:ext cx="1503263" cy="1503263"/>
            <a:chOff x="4278115" y="2065637"/>
            <a:chExt cx="1503263" cy="1503263"/>
          </a:xfrm>
        </p:grpSpPr>
        <p:pic>
          <p:nvPicPr>
            <p:cNvPr id="8" name="Gráfico 7" descr="Uma forma orgânica">
              <a:extLst>
                <a:ext uri="{FF2B5EF4-FFF2-40B4-BE49-F238E27FC236}">
                  <a16:creationId xmlns:a16="http://schemas.microsoft.com/office/drawing/2014/main" id="{A5C6CA2C-8FF1-419A-BADF-7926A8B0A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278115" y="2065637"/>
              <a:ext cx="1503263" cy="1503263"/>
            </a:xfrm>
            <a:prstGeom prst="rect">
              <a:avLst/>
            </a:prstGeom>
          </p:spPr>
        </p:pic>
        <p:pic>
          <p:nvPicPr>
            <p:cNvPr id="9" name="Gráfico 8">
              <a:extLst>
                <a:ext uri="{FF2B5EF4-FFF2-40B4-BE49-F238E27FC236}">
                  <a16:creationId xmlns:a16="http://schemas.microsoft.com/office/drawing/2014/main" id="{FF4293DB-84F2-488B-9D88-E00ADDACB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06580" y="2494102"/>
              <a:ext cx="646331" cy="646331"/>
            </a:xfrm>
            <a:prstGeom prst="rect">
              <a:avLst/>
            </a:prstGeom>
          </p:spPr>
        </p:pic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705903F-E514-4325-9DC4-901B1F54EF8E}"/>
              </a:ext>
            </a:extLst>
          </p:cNvPr>
          <p:cNvSpPr txBox="1"/>
          <p:nvPr/>
        </p:nvSpPr>
        <p:spPr>
          <a:xfrm>
            <a:off x="9627032" y="4242586"/>
            <a:ext cx="1960612" cy="369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b="0" i="0" dirty="0">
                <a:effectLst/>
                <a:latin typeface="Montserrat" panose="00000500000000000000" pitchFamily="2" charset="0"/>
              </a:rPr>
              <a:t>Mercadológica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8103499-D298-4E80-A662-859219751B55}"/>
              </a:ext>
            </a:extLst>
          </p:cNvPr>
          <p:cNvSpPr txBox="1"/>
          <p:nvPr/>
        </p:nvSpPr>
        <p:spPr>
          <a:xfrm>
            <a:off x="3319751" y="4392988"/>
            <a:ext cx="1503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i="0" dirty="0">
                <a:effectLst/>
                <a:latin typeface="Montserrat" panose="00000500000000000000" pitchFamily="2" charset="0"/>
              </a:rPr>
              <a:t>Legalidade</a:t>
            </a:r>
          </a:p>
          <a:p>
            <a:endParaRPr lang="pt-BR" dirty="0"/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9E960D7D-5C46-4CE3-AA55-E413EC99F5FB}"/>
              </a:ext>
            </a:extLst>
          </p:cNvPr>
          <p:cNvGrpSpPr/>
          <p:nvPr/>
        </p:nvGrpSpPr>
        <p:grpSpPr>
          <a:xfrm>
            <a:off x="9751799" y="2839984"/>
            <a:ext cx="1503263" cy="1503263"/>
            <a:chOff x="4278115" y="2065637"/>
            <a:chExt cx="1503263" cy="1503263"/>
          </a:xfrm>
        </p:grpSpPr>
        <p:pic>
          <p:nvPicPr>
            <p:cNvPr id="21" name="Gráfico 20" descr="Uma forma orgânica">
              <a:extLst>
                <a:ext uri="{FF2B5EF4-FFF2-40B4-BE49-F238E27FC236}">
                  <a16:creationId xmlns:a16="http://schemas.microsoft.com/office/drawing/2014/main" id="{5CE473BF-6CCA-4899-8218-7E5B970678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278115" y="2065637"/>
              <a:ext cx="1503263" cy="1503263"/>
            </a:xfrm>
            <a:prstGeom prst="rect">
              <a:avLst/>
            </a:prstGeom>
          </p:spPr>
        </p:pic>
        <p:pic>
          <p:nvPicPr>
            <p:cNvPr id="22" name="Gráfico 21">
              <a:extLst>
                <a:ext uri="{FF2B5EF4-FFF2-40B4-BE49-F238E27FC236}">
                  <a16:creationId xmlns:a16="http://schemas.microsoft.com/office/drawing/2014/main" id="{7A21859A-4BAD-4503-B10D-33BB4D120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06580" y="2494102"/>
              <a:ext cx="646331" cy="646331"/>
            </a:xfrm>
            <a:prstGeom prst="rect">
              <a:avLst/>
            </a:prstGeom>
          </p:spPr>
        </p:pic>
      </p:grp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92C43D7-BE0C-49B7-9421-D262F44909B6}"/>
              </a:ext>
            </a:extLst>
          </p:cNvPr>
          <p:cNvSpPr txBox="1"/>
          <p:nvPr/>
        </p:nvSpPr>
        <p:spPr>
          <a:xfrm>
            <a:off x="219151" y="2472947"/>
            <a:ext cx="2848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0" i="0" dirty="0">
                <a:effectLst/>
                <a:latin typeface="Montserrat" panose="00000500000000000000" pitchFamily="2" charset="0"/>
              </a:rPr>
              <a:t>Técnica ou tecnológica</a:t>
            </a:r>
          </a:p>
        </p:txBody>
      </p:sp>
      <p:grpSp>
        <p:nvGrpSpPr>
          <p:cNvPr id="23" name="Agrupar 6">
            <a:extLst>
              <a:ext uri="{FF2B5EF4-FFF2-40B4-BE49-F238E27FC236}">
                <a16:creationId xmlns:a16="http://schemas.microsoft.com/office/drawing/2014/main" id="{0C9C3751-A7F3-45AA-91B4-97F0259A4297}"/>
              </a:ext>
            </a:extLst>
          </p:cNvPr>
          <p:cNvGrpSpPr/>
          <p:nvPr/>
        </p:nvGrpSpPr>
        <p:grpSpPr>
          <a:xfrm>
            <a:off x="6382344" y="2839984"/>
            <a:ext cx="1503263" cy="1503263"/>
            <a:chOff x="4278115" y="2065637"/>
            <a:chExt cx="1503263" cy="1503263"/>
          </a:xfrm>
        </p:grpSpPr>
        <p:pic>
          <p:nvPicPr>
            <p:cNvPr id="24" name="Gráfico 7" descr="Uma forma orgânica">
              <a:extLst>
                <a:ext uri="{FF2B5EF4-FFF2-40B4-BE49-F238E27FC236}">
                  <a16:creationId xmlns:a16="http://schemas.microsoft.com/office/drawing/2014/main" id="{A5C6CA2C-8FF1-419A-BADF-7926A8B0A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278115" y="2065637"/>
              <a:ext cx="1503263" cy="1503263"/>
            </a:xfrm>
            <a:prstGeom prst="rect">
              <a:avLst/>
            </a:prstGeom>
          </p:spPr>
        </p:pic>
        <p:pic>
          <p:nvPicPr>
            <p:cNvPr id="25" name="Gráfico 8">
              <a:extLst>
                <a:ext uri="{FF2B5EF4-FFF2-40B4-BE49-F238E27FC236}">
                  <a16:creationId xmlns:a16="http://schemas.microsoft.com/office/drawing/2014/main" id="{FF4293DB-84F2-488B-9D88-E00ADDACB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06580" y="2494102"/>
              <a:ext cx="646331" cy="646331"/>
            </a:xfrm>
            <a:prstGeom prst="rect">
              <a:avLst/>
            </a:prstGeom>
          </p:spPr>
        </p:pic>
      </p:grpSp>
      <p:sp>
        <p:nvSpPr>
          <p:cNvPr id="2" name="CaixaDeTexto 1"/>
          <p:cNvSpPr txBox="1"/>
          <p:nvPr/>
        </p:nvSpPr>
        <p:spPr>
          <a:xfrm>
            <a:off x="6625233" y="2073102"/>
            <a:ext cx="1411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Atualizações para o Sistema</a:t>
            </a:r>
          </a:p>
        </p:txBody>
      </p:sp>
    </p:spTree>
    <p:extLst>
      <p:ext uri="{BB962C8B-B14F-4D97-AF65-F5344CB8AC3E}">
        <p14:creationId xmlns:p14="http://schemas.microsoft.com/office/powerpoint/2010/main" val="4089960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aixaDeTexto 147">
            <a:extLst>
              <a:ext uri="{FF2B5EF4-FFF2-40B4-BE49-F238E27FC236}">
                <a16:creationId xmlns:a16="http://schemas.microsoft.com/office/drawing/2014/main" id="{ADC7188E-6FBC-4357-968F-8EE73FC11AFE}"/>
              </a:ext>
            </a:extLst>
          </p:cNvPr>
          <p:cNvSpPr txBox="1"/>
          <p:nvPr/>
        </p:nvSpPr>
        <p:spPr>
          <a:xfrm>
            <a:off x="3238044" y="434676"/>
            <a:ext cx="5715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TEMPO DE PROJETO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20" name="Imagem 19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53DFFD53-E370-4571-A516-4AD98C457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43" y="2095500"/>
            <a:ext cx="4762500" cy="47625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A8C2A770-EDAE-4B41-BB11-7ED17CBDA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2743" y="2483303"/>
            <a:ext cx="6486525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35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aixaDeTexto 179">
            <a:extLst>
              <a:ext uri="{FF2B5EF4-FFF2-40B4-BE49-F238E27FC236}">
                <a16:creationId xmlns:a16="http://schemas.microsoft.com/office/drawing/2014/main" id="{638F0C23-3BA1-B949-B33A-849555847E20}"/>
              </a:ext>
            </a:extLst>
          </p:cNvPr>
          <p:cNvSpPr txBox="1"/>
          <p:nvPr/>
        </p:nvSpPr>
        <p:spPr>
          <a:xfrm>
            <a:off x="989704" y="1818042"/>
            <a:ext cx="254956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bg1"/>
                </a:solidFill>
                <a:latin typeface="Bebas Neue" panose="020B0606020202050201" pitchFamily="34" charset="77"/>
              </a:rPr>
              <a:t>LIFE’S </a:t>
            </a:r>
          </a:p>
          <a:p>
            <a:r>
              <a:rPr lang="pt-BR" sz="6600" dirty="0">
                <a:solidFill>
                  <a:schemeClr val="bg1"/>
                </a:solidFill>
                <a:latin typeface="Bebas Neue" panose="020B0606020202050201" pitchFamily="34" charset="77"/>
              </a:rPr>
              <a:t>SCIENCE</a:t>
            </a:r>
          </a:p>
        </p:txBody>
      </p:sp>
      <p:sp>
        <p:nvSpPr>
          <p:cNvPr id="184" name="CaixaDeTexto 183">
            <a:extLst>
              <a:ext uri="{FF2B5EF4-FFF2-40B4-BE49-F238E27FC236}">
                <a16:creationId xmlns:a16="http://schemas.microsoft.com/office/drawing/2014/main" id="{7A041C4B-EF67-418F-8D48-AA0C7CF22430}"/>
              </a:ext>
            </a:extLst>
          </p:cNvPr>
          <p:cNvSpPr txBox="1"/>
          <p:nvPr/>
        </p:nvSpPr>
        <p:spPr>
          <a:xfrm>
            <a:off x="2747857" y="434676"/>
            <a:ext cx="8203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DISTRIBUIÇÃO DE PRODUTO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4" name="Imagem 3" descr="Uma imagem contendo Diagrama&#10;&#10;Descrição gerada automaticamente">
            <a:extLst>
              <a:ext uri="{FF2B5EF4-FFF2-40B4-BE49-F238E27FC236}">
                <a16:creationId xmlns:a16="http://schemas.microsoft.com/office/drawing/2014/main" id="{E31C0237-A622-4E69-9BE9-08F90DFC9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1143" y="837604"/>
            <a:ext cx="6858000" cy="6858000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5582094" y="3141898"/>
            <a:ext cx="60818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/>
              <a:t>O Sistema será distribuído pela internet, World Wide Web.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963548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aixaDeTexto 183">
            <a:extLst>
              <a:ext uri="{FF2B5EF4-FFF2-40B4-BE49-F238E27FC236}">
                <a16:creationId xmlns:a16="http://schemas.microsoft.com/office/drawing/2014/main" id="{7A041C4B-EF67-418F-8D48-AA0C7CF22430}"/>
              </a:ext>
            </a:extLst>
          </p:cNvPr>
          <p:cNvSpPr txBox="1"/>
          <p:nvPr/>
        </p:nvSpPr>
        <p:spPr>
          <a:xfrm>
            <a:off x="4510160" y="434676"/>
            <a:ext cx="31716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RECURSOS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3" name="Imagem 2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36841EC1-FA24-47EF-8103-A52CE0D55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628" y="1237352"/>
            <a:ext cx="5408695" cy="5408695"/>
          </a:xfrm>
          <a:prstGeom prst="rect">
            <a:avLst/>
          </a:prstGeom>
        </p:spPr>
      </p:pic>
      <p:pic>
        <p:nvPicPr>
          <p:cNvPr id="10" name="Gráfico 9" descr="Web design com preenchimento sólido">
            <a:extLst>
              <a:ext uri="{FF2B5EF4-FFF2-40B4-BE49-F238E27FC236}">
                <a16:creationId xmlns:a16="http://schemas.microsoft.com/office/drawing/2014/main" id="{7A8ACFB2-C21C-4672-B42A-906BBAE00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2247" y="1665515"/>
            <a:ext cx="914400" cy="9144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1577B3F-E884-49E6-B942-AEB7E4305477}"/>
              </a:ext>
            </a:extLst>
          </p:cNvPr>
          <p:cNvSpPr txBox="1"/>
          <p:nvPr/>
        </p:nvSpPr>
        <p:spPr>
          <a:xfrm>
            <a:off x="1763486" y="2008415"/>
            <a:ext cx="3445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ontserrat" panose="00000500000000000000" pitchFamily="2" charset="0"/>
              </a:rPr>
              <a:t>Computadores;</a:t>
            </a:r>
          </a:p>
        </p:txBody>
      </p:sp>
      <p:pic>
        <p:nvPicPr>
          <p:cNvPr id="15" name="Gráfico 14" descr="Web design com preenchimento sólido">
            <a:extLst>
              <a:ext uri="{FF2B5EF4-FFF2-40B4-BE49-F238E27FC236}">
                <a16:creationId xmlns:a16="http://schemas.microsoft.com/office/drawing/2014/main" id="{908C6A0F-7B26-4E58-95CF-43DA67A30C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66647" y="2572127"/>
            <a:ext cx="914400" cy="914400"/>
          </a:xfrm>
          <a:prstGeom prst="rect">
            <a:avLst/>
          </a:prstGeom>
        </p:spPr>
      </p:pic>
      <p:pic>
        <p:nvPicPr>
          <p:cNvPr id="16" name="Gráfico 15" descr="Web design com preenchimento sólido">
            <a:extLst>
              <a:ext uri="{FF2B5EF4-FFF2-40B4-BE49-F238E27FC236}">
                <a16:creationId xmlns:a16="http://schemas.microsoft.com/office/drawing/2014/main" id="{547418E5-6A9C-4DA5-AA91-451B8D75D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75324" y="4400927"/>
            <a:ext cx="914400" cy="914400"/>
          </a:xfrm>
          <a:prstGeom prst="rect">
            <a:avLst/>
          </a:prstGeom>
        </p:spPr>
      </p:pic>
      <p:pic>
        <p:nvPicPr>
          <p:cNvPr id="18" name="Gráfico 17" descr="Web design com preenchimento sólido">
            <a:extLst>
              <a:ext uri="{FF2B5EF4-FFF2-40B4-BE49-F238E27FC236}">
                <a16:creationId xmlns:a16="http://schemas.microsoft.com/office/drawing/2014/main" id="{0AF776E6-4336-467A-850E-32153EF429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60924" y="3486527"/>
            <a:ext cx="914400" cy="91440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D50ED9C9-3D77-43FD-8B2F-34E498063117}"/>
              </a:ext>
            </a:extLst>
          </p:cNvPr>
          <p:cNvSpPr txBox="1"/>
          <p:nvPr/>
        </p:nvSpPr>
        <p:spPr>
          <a:xfrm>
            <a:off x="2677886" y="2932529"/>
            <a:ext cx="3445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ontserrat" panose="00000500000000000000" pitchFamily="2" charset="0"/>
              </a:rPr>
              <a:t>Conhecimento;	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F953EA8-6746-4997-B1D1-7712C9816E86}"/>
              </a:ext>
            </a:extLst>
          </p:cNvPr>
          <p:cNvSpPr txBox="1"/>
          <p:nvPr/>
        </p:nvSpPr>
        <p:spPr>
          <a:xfrm>
            <a:off x="3649435" y="3865213"/>
            <a:ext cx="3445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ontserrat" panose="00000500000000000000" pitchFamily="2" charset="0"/>
              </a:rPr>
              <a:t>Softwares;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84CA04CB-1749-4A66-9606-ED1BBD16BF77}"/>
              </a:ext>
            </a:extLst>
          </p:cNvPr>
          <p:cNvSpPr txBox="1"/>
          <p:nvPr/>
        </p:nvSpPr>
        <p:spPr>
          <a:xfrm>
            <a:off x="4412189" y="4760936"/>
            <a:ext cx="1162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ontserrat" panose="00000500000000000000" pitchFamily="2" charset="0"/>
              </a:rPr>
              <a:t>Internet;</a:t>
            </a:r>
          </a:p>
        </p:txBody>
      </p:sp>
    </p:spTree>
    <p:extLst>
      <p:ext uri="{BB962C8B-B14F-4D97-AF65-F5344CB8AC3E}">
        <p14:creationId xmlns:p14="http://schemas.microsoft.com/office/powerpoint/2010/main" val="767183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11DE8CC-8FDA-474F-BF98-3E4AEC991BD5}"/>
              </a:ext>
            </a:extLst>
          </p:cNvPr>
          <p:cNvSpPr txBox="1"/>
          <p:nvPr/>
        </p:nvSpPr>
        <p:spPr>
          <a:xfrm>
            <a:off x="4140027" y="434676"/>
            <a:ext cx="39119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CONCLUSÃO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pic>
        <p:nvPicPr>
          <p:cNvPr id="1026" name="Picture 2" descr="Ford T: O primeiro veículo popular da montadora americana - Neon Seguros">
            <a:extLst>
              <a:ext uri="{FF2B5EF4-FFF2-40B4-BE49-F238E27FC236}">
                <a16:creationId xmlns:a16="http://schemas.microsoft.com/office/drawing/2014/main" id="{3AB6F73A-C9EB-4A1F-8A27-44DA334A3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00" b="98375" l="1329" r="98007">
                        <a14:foregroundMark x1="51329" y1="21625" x2="37043" y2="32375"/>
                        <a14:foregroundMark x1="63621" y1="26875" x2="63289" y2="15875"/>
                        <a14:foregroundMark x1="63289" y1="15875" x2="58472" y2="9000"/>
                        <a14:foregroundMark x1="58472" y1="9000" x2="50664" y2="5000"/>
                        <a14:foregroundMark x1="50664" y1="5000" x2="40864" y2="4250"/>
                        <a14:foregroundMark x1="40864" y1="4250" x2="29734" y2="6500"/>
                        <a14:foregroundMark x1="21423" y1="16077" x2="18937" y2="26500"/>
                        <a14:foregroundMark x1="18937" y1="26500" x2="25249" y2="34000"/>
                        <a14:foregroundMark x1="39535" y1="57875" x2="57143" y2="80375"/>
                        <a14:foregroundMark x1="57143" y1="80375" x2="31063" y2="74750"/>
                        <a14:foregroundMark x1="31063" y1="74750" x2="44850" y2="60875"/>
                        <a14:foregroundMark x1="44850" y1="60875" x2="51495" y2="65750"/>
                        <a14:foregroundMark x1="49668" y1="53125" x2="71927" y2="72000"/>
                        <a14:foregroundMark x1="71927" y1="72000" x2="71262" y2="84625"/>
                        <a14:foregroundMark x1="71262" y1="84625" x2="44684" y2="80250"/>
                        <a14:foregroundMark x1="44684" y1="80250" x2="34385" y2="69375"/>
                        <a14:foregroundMark x1="34385" y1="69375" x2="35050" y2="67125"/>
                        <a14:foregroundMark x1="23090" y1="42375" x2="16113" y2="48625"/>
                        <a14:foregroundMark x1="16113" y1="48625" x2="3987" y2="49875"/>
                        <a14:foregroundMark x1="3180" y1="52444" x2="1827" y2="56750"/>
                        <a14:foregroundMark x1="1827" y1="56750" x2="2159" y2="56875"/>
                        <a14:foregroundMark x1="17442" y1="79500" x2="48671" y2="89750"/>
                        <a14:foregroundMark x1="48671" y1="89750" x2="48671" y2="89750"/>
                        <a14:foregroundMark x1="17110" y1="70750" x2="3322" y2="88250"/>
                        <a14:foregroundMark x1="3322" y1="88250" x2="2492" y2="91625"/>
                        <a14:foregroundMark x1="1827" y1="61875" x2="65615" y2="91250"/>
                        <a14:foregroundMark x1="65615" y1="91250" x2="73422" y2="98375"/>
                        <a14:foregroundMark x1="73422" y1="98375" x2="73422" y2="98375"/>
                        <a14:foregroundMark x1="76578" y1="66625" x2="97010" y2="92625"/>
                        <a14:foregroundMark x1="97010" y1="92625" x2="98007" y2="93375"/>
                        <a14:foregroundMark x1="22757" y1="14875" x2="28405" y2="8875"/>
                        <a14:foregroundMark x1="28405" y1="8875" x2="29734" y2="8375"/>
                        <a14:foregroundMark x1="29402" y1="7500" x2="22924" y2="13875"/>
                        <a14:foregroundMark x1="22924" y1="13875" x2="22757" y2="14125"/>
                        <a14:backgroundMark x1="17110" y1="33750" x2="14618" y2="39500"/>
                        <a14:backgroundMark x1="12625" y1="33625" x2="12625" y2="33625"/>
                        <a14:backgroundMark x1="21262" y1="13750" x2="19601" y2="15000"/>
                        <a14:backgroundMark x1="21022" y1="13212" x2="21114" y2="12986"/>
                        <a14:backgroundMark x1="20598" y1="14250" x2="20912" y2="13481"/>
                        <a14:backgroundMark x1="21595" y1="14750" x2="22283" y2="13959"/>
                        <a14:backgroundMark x1="21485" y1="13681" x2="21262" y2="13875"/>
                        <a14:backgroundMark x1="29734" y1="6500" x2="28880" y2="7244"/>
                        <a14:backgroundMark x1="22093" y1="13875" x2="21595" y2="15125"/>
                        <a14:backgroundMark x1="62292" y1="34625" x2="85382" y2="57000"/>
                        <a14:backgroundMark x1="85382" y1="57000" x2="97841" y2="62000"/>
                        <a14:backgroundMark x1="97841" y1="62000" x2="97841" y2="62000"/>
                        <a14:backgroundMark x1="1329" y1="43125" x2="9801" y2="47500"/>
                        <a14:backgroundMark x1="9801" y1="47500" x2="332" y2="51250"/>
                        <a14:backgroundMark x1="332" y1="51250" x2="332" y2="5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4676"/>
            <a:ext cx="5160963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09A438-247F-4C95-96E0-D464381F0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1029" y="2905430"/>
            <a:ext cx="8719457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“O insucesso é apenas uma oportunidade para recomeçar de novo com mais inteligência.”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tserrat" panose="00000500000000000000" pitchFamily="2" charset="0"/>
                <a:cs typeface="Arial" panose="020B0604020202020204" pitchFamily="34" charset="0"/>
              </a:rPr>
              <a:t>Henry Ford, empresário e fundador da Ford.</a:t>
            </a: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644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BC43700446554AACEDDC7C9CB4E8DE" ma:contentTypeVersion="8" ma:contentTypeDescription="Create a new document." ma:contentTypeScope="" ma:versionID="a5ebb7b4e29df7c9ab5ad337c4a23fac">
  <xsd:schema xmlns:xsd="http://www.w3.org/2001/XMLSchema" xmlns:xs="http://www.w3.org/2001/XMLSchema" xmlns:p="http://schemas.microsoft.com/office/2006/metadata/properties" xmlns:ns3="66cedb38-cd39-4cc1-8a67-d3444261e491" xmlns:ns4="309c0dad-d907-4709-b15f-71fa473fc181" targetNamespace="http://schemas.microsoft.com/office/2006/metadata/properties" ma:root="true" ma:fieldsID="0fa9ec2251993e7a73215d5f4082d2cc" ns3:_="" ns4:_="">
    <xsd:import namespace="66cedb38-cd39-4cc1-8a67-d3444261e491"/>
    <xsd:import namespace="309c0dad-d907-4709-b15f-71fa473fc18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cedb38-cd39-4cc1-8a67-d3444261e4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9c0dad-d907-4709-b15f-71fa473fc18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D47BDEB-6D11-40E1-A021-C80C4BA1E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5711B3-6B84-4997-951F-9C3DB6B56A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cedb38-cd39-4cc1-8a67-d3444261e491"/>
    <ds:schemaRef ds:uri="309c0dad-d907-4709-b15f-71fa473fc1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E915B70-3A80-48C7-BB15-AC46B1E5F238}">
  <ds:schemaRefs>
    <ds:schemaRef ds:uri="http://purl.org/dc/dcmitype/"/>
    <ds:schemaRef ds:uri="309c0dad-d907-4709-b15f-71fa473fc181"/>
    <ds:schemaRef ds:uri="http://www.w3.org/XML/1998/namespace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66cedb38-cd39-4cc1-8a67-d3444261e491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1118</TotalTime>
  <Words>170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Calibri Light</vt:lpstr>
      <vt:lpstr>Arial</vt:lpstr>
      <vt:lpstr>Calibri</vt:lpstr>
      <vt:lpstr>Bebas Neue</vt:lpstr>
      <vt:lpstr>Montserrat</vt:lpstr>
      <vt:lpstr>Montserrat ExtraBold</vt:lpstr>
      <vt:lpstr>Tema do Office</vt:lpstr>
      <vt:lpstr>EQUIPE  WARRIORS.NET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CAMILA VERONICA SOUZA FREIRE</dc:creator>
  <cp:lastModifiedBy>LUCAS PEREIRA TREVIGNO MENCHON</cp:lastModifiedBy>
  <cp:revision>19</cp:revision>
  <dcterms:created xsi:type="dcterms:W3CDTF">2021-10-22T22:42:18Z</dcterms:created>
  <dcterms:modified xsi:type="dcterms:W3CDTF">2021-11-19T04:18:37Z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0x010100EEBC43700446554AACEDDC7C9CB4E8DE</vt:lpwstr>
  </property>
</Properties>
</file>

<file path=docProps/thumbnail.jpeg>
</file>